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68" r:id="rId16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18"/>
      <p:bold r:id="rId19"/>
      <p:italic r:id="rId20"/>
      <p:boldItalic r:id="rId21"/>
    </p:embeddedFont>
    <p:embeddedFont>
      <p:font typeface="Average" panose="02000503040000020003" pitchFamily="2" charset="77"/>
      <p:regular r:id="rId22"/>
    </p:embeddedFont>
    <p:embeddedFont>
      <p:font typeface="Oswald" pitchFamily="2" charset="77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>
      <p:cViewPr varScale="1">
        <p:scale>
          <a:sx n="161" d="100"/>
          <a:sy n="161" d="100"/>
        </p:scale>
        <p:origin x="67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e70b5df2_0_1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e70b5df2_0_1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0e70b5df2_0_5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0e70b5df2_0_5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0e70b5df2_0_6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0e70b5df2_0_6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0e70b5df2_0_10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0e70b5df2_0_10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e70b5df2_0_3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e70b5df2_0_3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1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e70b5df2_0_5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e70b5df2_0_5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fbbfa4329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fbbfa4329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e70b5df2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0e70b5df2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0e70b5df2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0e70b5df2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e70b5df2_0_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e70b5df2_0_2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e70b5df2_0_4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0e70b5df2_0_4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e70b5df2_0_3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e70b5df2_0_3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e70b5df2_0_3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e70b5df2_0_3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0e70b5df2_0_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0e70b5df2_0_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AUTOLAYOUT_20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62" name="Google Shape;62;p13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8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9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13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10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114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12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5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16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20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22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23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4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76/4/5516/492308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chinelearningmastery.com/tactics-to-combat-imbalanced-classes-in-your-machine-learning-datas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794300" y="1742700"/>
            <a:ext cx="75081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Galaxy</a:t>
            </a:r>
            <a:r>
              <a:rPr lang="zh-CN" altLang="en-US" sz="2800" dirty="0"/>
              <a:t> </a:t>
            </a:r>
            <a:r>
              <a:rPr lang="en-US" altLang="zh-CN" sz="2800" dirty="0"/>
              <a:t>Morphology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Convolutional</a:t>
            </a:r>
            <a:r>
              <a:rPr lang="zh-CN" altLang="en-US" sz="2800" dirty="0"/>
              <a:t> </a:t>
            </a:r>
            <a:r>
              <a:rPr lang="en-US" altLang="zh-CN" sz="2800" dirty="0"/>
              <a:t>Neural</a:t>
            </a:r>
            <a:r>
              <a:rPr lang="zh-CN" altLang="en-US" sz="2800" dirty="0"/>
              <a:t> </a:t>
            </a:r>
            <a:r>
              <a:rPr lang="en-US" altLang="zh-CN" sz="2800" dirty="0"/>
              <a:t>Networks</a:t>
            </a:r>
            <a:endParaRPr sz="2800"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4294967295"/>
          </p:nvPr>
        </p:nvSpPr>
        <p:spPr>
          <a:xfrm>
            <a:off x="1123825" y="3004992"/>
            <a:ext cx="7508100" cy="205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sz="1300" dirty="0"/>
              <a:t>April 8</a:t>
            </a:r>
            <a:r>
              <a:rPr lang="en-US" altLang="zh-TW" sz="1300" baseline="30000" dirty="0"/>
              <a:t>th</a:t>
            </a:r>
            <a:r>
              <a:rPr lang="en-US" altLang="zh-TW" sz="1300" dirty="0"/>
              <a:t>, 2022</a:t>
            </a:r>
            <a:endParaRPr sz="1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7D141-D782-AD43-B84E-C98B204D8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333250" y="2193500"/>
            <a:ext cx="2950200" cy="21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Train the model</a:t>
            </a:r>
            <a:endParaRPr sz="2400" b="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Randomly shift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rotate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flip the images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training</a:t>
            </a: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Validation precision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reaches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8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4.97%</a:t>
            </a: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1106350" y="2193500"/>
            <a:ext cx="4047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datagen = ImageDataGenerator(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featurewise_center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samplewise_center 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featurewise_std_normalization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samplewise_std_normalization 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zca_whitening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rotation_range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20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width_shift_range 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0.2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height_shift_range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0.2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horizontal_flip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True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vertical_flip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)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datagen.fit(train_imgs)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7F83B-E32E-E145-B32F-F3E87E087C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89F99E1-7919-064C-806B-D4F1D12E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88"/>
            <a:ext cx="9144000" cy="142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89825" y="3810800"/>
            <a:ext cx="5516100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Design User Interface</a:t>
            </a:r>
            <a:endParaRPr sz="2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rPr lang="en" sz="1400" dirty="0">
                <a:solidFill>
                  <a:schemeClr val="dk1"/>
                </a:solidFill>
              </a:rPr>
              <a:t>Qt designer and PyQt5 </a:t>
            </a:r>
            <a:r>
              <a:rPr lang="en-US" altLang="zh-CN" sz="1400" dirty="0">
                <a:solidFill>
                  <a:schemeClr val="dk1"/>
                </a:solidFill>
              </a:rPr>
              <a:t>are</a:t>
            </a:r>
            <a:r>
              <a:rPr lang="zh-CN" altLang="en-US" sz="1400" dirty="0">
                <a:solidFill>
                  <a:schemeClr val="dk1"/>
                </a:solidFill>
              </a:rPr>
              <a:t> </a:t>
            </a:r>
            <a:r>
              <a:rPr lang="en-US" altLang="zh-CN" sz="1400" dirty="0">
                <a:solidFill>
                  <a:schemeClr val="dk1"/>
                </a:solidFill>
              </a:rPr>
              <a:t>used</a:t>
            </a:r>
            <a:r>
              <a:rPr lang="zh-CN" altLang="en-US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to </a:t>
            </a:r>
            <a:r>
              <a:rPr lang="en" sz="1400" dirty="0">
                <a:solidFill>
                  <a:schemeClr val="dk1"/>
                </a:solidFill>
              </a:rPr>
              <a:t>design the basic user interface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000" y="81687"/>
            <a:ext cx="5516100" cy="363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1" y="81688"/>
            <a:ext cx="3408214" cy="36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D7E14-2FF6-C54E-98E9-A6EF8965F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t="1904" b="1904"/>
          <a:stretch/>
        </p:blipFill>
        <p:spPr>
          <a:xfrm>
            <a:off x="457200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t="1904" b="1904"/>
          <a:stretch/>
        </p:blipFill>
        <p:spPr>
          <a:xfrm>
            <a:off x="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User Interface</a:t>
            </a:r>
            <a:endParaRPr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7A7CE-774A-DF4A-9F67-25FCD0CCA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8CB6-2E87-5847-BCFA-1D2FE671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AAC9E-9229-BA47-B0FF-712A52B9B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6" name="Screen Recording 2022-04-02 at 4.09.13 PM" descr="Screen Recording 2022-04-02 at 4.09.13 PM">
            <a:hlinkClick r:id="" action="ppaction://media"/>
            <a:extLst>
              <a:ext uri="{FF2B5EF4-FFF2-40B4-BE49-F238E27FC236}">
                <a16:creationId xmlns:a16="http://schemas.microsoft.com/office/drawing/2014/main" id="{C4405BDE-DDEE-2749-BCDF-37F981CC2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/>
        </p:nvSpPr>
        <p:spPr>
          <a:xfrm>
            <a:off x="4794300" y="511825"/>
            <a:ext cx="434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Reference</a:t>
            </a:r>
            <a:endParaRPr sz="30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1B9DE-70D4-F546-9D5A-BCC5E8E2E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06413-4DA3-DA43-B493-717961BD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" y="1959017"/>
            <a:ext cx="8622792" cy="2704200"/>
          </a:xfrm>
        </p:spPr>
        <p:txBody>
          <a:bodyPr>
            <a:normAutofit/>
          </a:bodyPr>
          <a:lstStyle/>
          <a:p>
            <a:pPr algn="just" fontAlgn="base"/>
            <a:r>
              <a:rPr lang="en-CA" sz="1100" dirty="0">
                <a:solidFill>
                  <a:schemeClr val="tx1"/>
                </a:solidFill>
              </a:rPr>
              <a:t>Melanie R Beck, Claudia Scarlata, Lucy F Fortson, Chris J Lintott, B D Simmons, Melanie A Galloway, Kyle W Willett, Hugh Dickinson, Karen L Masters, Philip J Marshall, Darryl Wright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Integrating human and machine intelligence in galaxy morphology classification tasks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Monthly Notices of the Royal Astronomical Society, Volume 476, Issue 4, June 2018, Pages 5516–5534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en-CA" sz="1100" dirty="0">
                <a:solidFill>
                  <a:schemeClr val="tx1"/>
                </a:solidFill>
              </a:rPr>
              <a:t> </a:t>
            </a:r>
            <a:r>
              <a:rPr lang="en-CA" sz="1100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https://academic.oup.com/mnras/article/476/4/5516/4923080</a:t>
            </a:r>
            <a:endParaRPr lang="en-CA" sz="1100" dirty="0">
              <a:solidFill>
                <a:srgbClr val="92D050"/>
              </a:solidFill>
            </a:endParaRPr>
          </a:p>
          <a:p>
            <a:pPr algn="just" fontAlgn="base"/>
            <a:endParaRPr lang="en-CA" sz="1100" dirty="0">
              <a:solidFill>
                <a:schemeClr val="tx1"/>
              </a:solidFill>
            </a:endParaRPr>
          </a:p>
          <a:p>
            <a:pPr algn="just" fontAlgn="base"/>
            <a:r>
              <a:rPr lang="en-CA" sz="1100" dirty="0">
                <a:solidFill>
                  <a:schemeClr val="tx1"/>
                </a:solidFill>
              </a:rPr>
              <a:t>M. H UERTAS -C OMPANY, R. G RAVET, G. C ABRERA -V IVES, P.G.P ÉREZ -G ONZÁLEZ, J. S. K ARTALTEPE, G. BARRO, M. B ERNARDI, S. M EI, F. S HANKAR, P. D IMAURO, E.F. B ELL, D. KOCEVSKI, D. C. KOO, S. M. FABER, D. H. M CINTOSH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A catalog of visual-like morphologies in the 5 CANDELS fields using deep-learning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The Astrophysical Journal Supplement Series, Volume 221, Issue 1, article id. 8, 23 pp. (2015)</a:t>
            </a:r>
          </a:p>
          <a:p>
            <a:pPr marL="114300" indent="0" algn="just" fontAlgn="base">
              <a:buNone/>
            </a:pPr>
            <a:endParaRPr lang="en-CA" sz="1100" dirty="0">
              <a:solidFill>
                <a:schemeClr val="tx1"/>
              </a:solidFill>
            </a:endParaRPr>
          </a:p>
          <a:p>
            <a:pPr algn="just"/>
            <a:r>
              <a:rPr lang="en-CA" sz="1100" dirty="0">
                <a:solidFill>
                  <a:schemeClr val="tx1"/>
                </a:solidFill>
              </a:rPr>
              <a:t>Jason Brownlee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8 Tactics to Combat Imbalanced Classes in Your Machine Learning Dataset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Machine Learning Mastery</a:t>
            </a:r>
            <a:r>
              <a:rPr lang="en-US" altLang="zh-CN" sz="1100" dirty="0">
                <a:solidFill>
                  <a:schemeClr val="tx1"/>
                </a:solidFill>
              </a:rPr>
              <a:t>(2015).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altLang="zh-CN" sz="1100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https://machinelearningmastery.com/tactics-to-combat-imbalanced-classes-in-your-machine-learning-dataset/</a:t>
            </a:r>
            <a:endParaRPr lang="en-CA" sz="1100" dirty="0">
              <a:solidFill>
                <a:srgbClr val="92D050"/>
              </a:solidFill>
            </a:endParaRPr>
          </a:p>
          <a:p>
            <a:pPr algn="just"/>
            <a:endParaRPr lang="en-CA" sz="1200" dirty="0">
              <a:solidFill>
                <a:schemeClr val="tx1"/>
              </a:solidFill>
            </a:endParaRPr>
          </a:p>
          <a:p>
            <a:pPr algn="just"/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 dirty="0"/>
              <a:t>Thank you！</a:t>
            </a:r>
            <a:endParaRPr sz="422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93EC3-D448-5A46-A50B-F034E5E72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84814" y="643607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Oswald"/>
                <a:ea typeface="Oswald"/>
                <a:cs typeface="Oswald"/>
                <a:sym typeface="Oswald"/>
              </a:rPr>
              <a:t>Overview</a:t>
            </a:r>
            <a:endParaRPr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84814" y="1435907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galaxy morphologies are used by astronomers to study the dynamical structure of the systems for about 90 years. A wide range of morphological features provide information about the history of the host systems. 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Our project is aiming for automatically classification of the galaxy images based on their morphological odd features–ring, irregular, merger, and other features.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5EF84-DBAA-9D45-84B2-E6D4B67AD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Google Shape;185;p28">
            <a:extLst>
              <a:ext uri="{FF2B5EF4-FFF2-40B4-BE49-F238E27FC236}">
                <a16:creationId xmlns:a16="http://schemas.microsoft.com/office/drawing/2014/main" id="{18D63B16-3AAD-414F-A4C0-368A0755D5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927" y="86683"/>
            <a:ext cx="1601875" cy="16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6;p28">
            <a:extLst>
              <a:ext uri="{FF2B5EF4-FFF2-40B4-BE49-F238E27FC236}">
                <a16:creationId xmlns:a16="http://schemas.microsoft.com/office/drawing/2014/main" id="{0832B9DA-E0A6-1147-89BC-8CF86BF6DD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81" y="77455"/>
            <a:ext cx="1601875" cy="160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7;p28">
            <a:extLst>
              <a:ext uri="{FF2B5EF4-FFF2-40B4-BE49-F238E27FC236}">
                <a16:creationId xmlns:a16="http://schemas.microsoft.com/office/drawing/2014/main" id="{F7F326E1-0599-564F-A220-27813C1EDD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540" y="77455"/>
            <a:ext cx="1584709" cy="160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8;p28">
            <a:extLst>
              <a:ext uri="{FF2B5EF4-FFF2-40B4-BE49-F238E27FC236}">
                <a16:creationId xmlns:a16="http://schemas.microsoft.com/office/drawing/2014/main" id="{134956FF-26F9-A44C-B006-8D6F8CAE4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2927" y="1763311"/>
            <a:ext cx="1601875" cy="16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blurry, night sky&#10;&#10;Description automatically generated">
            <a:extLst>
              <a:ext uri="{FF2B5EF4-FFF2-40B4-BE49-F238E27FC236}">
                <a16:creationId xmlns:a16="http://schemas.microsoft.com/office/drawing/2014/main" id="{53C0250E-10A6-CD4A-BB5A-09379ABD1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580" y="1754096"/>
            <a:ext cx="1616875" cy="1616875"/>
          </a:xfrm>
          <a:prstGeom prst="rect">
            <a:avLst/>
          </a:prstGeom>
        </p:spPr>
      </p:pic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E9332AF-6932-AC4E-8880-C99B7612E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233" y="1754095"/>
            <a:ext cx="1576849" cy="1616876"/>
          </a:xfrm>
          <a:prstGeom prst="rect">
            <a:avLst/>
          </a:prstGeom>
        </p:spPr>
      </p:pic>
      <p:pic>
        <p:nvPicPr>
          <p:cNvPr id="14" name="Picture 13" descr="A close up of a cat's eye&#10;&#10;Description automatically generated with low confidence">
            <a:extLst>
              <a:ext uri="{FF2B5EF4-FFF2-40B4-BE49-F238E27FC236}">
                <a16:creationId xmlns:a16="http://schemas.microsoft.com/office/drawing/2014/main" id="{2696C384-A887-B54A-905C-36E34858C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927" y="3456680"/>
            <a:ext cx="1609350" cy="1609350"/>
          </a:xfrm>
          <a:prstGeom prst="rect">
            <a:avLst/>
          </a:prstGeom>
        </p:spPr>
      </p:pic>
      <p:pic>
        <p:nvPicPr>
          <p:cNvPr id="16" name="Picture 1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D9CFC29-9A99-9D4C-A4BA-B10E300A49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7105" y="3447467"/>
            <a:ext cx="1609350" cy="1609350"/>
          </a:xfrm>
          <a:prstGeom prst="rect">
            <a:avLst/>
          </a:prstGeom>
        </p:spPr>
      </p:pic>
      <p:pic>
        <p:nvPicPr>
          <p:cNvPr id="18" name="Picture 17" descr="A bright light in the sky&#10;&#10;Description automatically generated with low confidence">
            <a:extLst>
              <a:ext uri="{FF2B5EF4-FFF2-40B4-BE49-F238E27FC236}">
                <a16:creationId xmlns:a16="http://schemas.microsoft.com/office/drawing/2014/main" id="{2FE1D8E3-6C48-6B46-BFF8-B5D295D61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1232" y="3447467"/>
            <a:ext cx="1576849" cy="16001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39025" y="13786"/>
            <a:ext cx="5291400" cy="3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Oswald"/>
                <a:ea typeface="Oswald"/>
                <a:cs typeface="Oswald"/>
                <a:sym typeface="Oswald"/>
              </a:rPr>
              <a:t>Convolutional Neural Network</a:t>
            </a:r>
            <a:endParaRPr sz="24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6354475" y="724700"/>
            <a:ext cx="26286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built a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Convolutional</a:t>
            </a:r>
            <a:r>
              <a:rPr lang="zh-CN" alt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Neural</a:t>
            </a:r>
            <a:r>
              <a:rPr lang="zh-CN" alt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Network</a:t>
            </a: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with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5 convolutional layers each followed by a polling layer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Flatten layer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2 dense layers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74" y="589323"/>
            <a:ext cx="5805076" cy="20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E5762-2A3E-BB42-85FB-A38D18420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9EDBA6-C5EC-46D3-96DA-8B670AB38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574507"/>
              </p:ext>
            </p:extLst>
          </p:nvPr>
        </p:nvGraphicFramePr>
        <p:xfrm>
          <a:off x="597906" y="2649558"/>
          <a:ext cx="4973638" cy="235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5" imgW="8954276" imgH="5585944" progId="">
                  <p:embed/>
                </p:oleObj>
              </mc:Choice>
              <mc:Fallback>
                <p:oleObj r:id="rId5" imgW="8954276" imgH="558594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06" y="2649558"/>
                        <a:ext cx="4973638" cy="23595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Technologies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157" name="Google Shape;157;p2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6"/>
            <p:cNvCxnSpPr>
              <a:stCxn id="157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159" name="Google Shape;159;p26"/>
          <p:cNvSpPr txBox="1">
            <a:spLocks noGrp="1"/>
          </p:cNvSpPr>
          <p:nvPr>
            <p:ph type="body" idx="4294967295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Programing Language</a:t>
            </a:r>
            <a:endParaRPr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33">
                <a:solidFill>
                  <a:schemeClr val="dk1"/>
                </a:solidFill>
              </a:rPr>
              <a:t>Python</a:t>
            </a:r>
            <a:endParaRPr sz="1400"/>
          </a:p>
        </p:txBody>
      </p:sp>
      <p:grpSp>
        <p:nvGrpSpPr>
          <p:cNvPr id="160" name="Google Shape;160;p26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161" name="Google Shape;161;p2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2" name="Google Shape;162;p2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6"/>
          <p:cNvSpPr txBox="1">
            <a:spLocks noGrp="1"/>
          </p:cNvSpPr>
          <p:nvPr>
            <p:ph type="body" idx="4294967295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Google Colab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Connect to and compute on GPU</a:t>
            </a:r>
            <a:endParaRPr sz="1400"/>
          </a:p>
        </p:txBody>
      </p:sp>
      <p:grpSp>
        <p:nvGrpSpPr>
          <p:cNvPr id="164" name="Google Shape;164;p26"/>
          <p:cNvGrpSpPr/>
          <p:nvPr/>
        </p:nvGrpSpPr>
        <p:grpSpPr>
          <a:xfrm>
            <a:off x="4279200" y="1483171"/>
            <a:ext cx="196200" cy="1404900"/>
            <a:chOff x="4279200" y="1559371"/>
            <a:chExt cx="196200" cy="1404900"/>
          </a:xfrm>
        </p:grpSpPr>
        <p:cxnSp>
          <p:nvCxnSpPr>
            <p:cNvPr id="165" name="Google Shape;165;p26"/>
            <p:cNvCxnSpPr>
              <a:stCxn id="166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6" name="Google Shape;166;p2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6"/>
          <p:cNvSpPr txBox="1">
            <a:spLocks noGrp="1"/>
          </p:cNvSpPr>
          <p:nvPr>
            <p:ph type="body" idx="4294967295"/>
          </p:nvPr>
        </p:nvSpPr>
        <p:spPr>
          <a:xfrm>
            <a:off x="4454449" y="12999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49" b="1">
                <a:solidFill>
                  <a:schemeClr val="lt2"/>
                </a:solidFill>
              </a:rPr>
              <a:t>Platform/API/Library</a:t>
            </a:r>
            <a:endParaRPr sz="7349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Tensorflow, keras              numpy, pandas, sklearn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6045475" y="2692171"/>
            <a:ext cx="196200" cy="1404905"/>
            <a:chOff x="6045475" y="2768371"/>
            <a:chExt cx="196200" cy="1404905"/>
          </a:xfrm>
        </p:grpSpPr>
        <p:cxnSp>
          <p:nvCxnSpPr>
            <p:cNvPr id="169" name="Google Shape;169;p2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70" name="Google Shape;170;p2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 txBox="1">
            <a:spLocks noGrp="1"/>
          </p:cNvSpPr>
          <p:nvPr>
            <p:ph type="body" idx="4294967295"/>
          </p:nvPr>
        </p:nvSpPr>
        <p:spPr>
          <a:xfrm>
            <a:off x="6225720" y="38546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PyQt5 + Qt Designer</a:t>
            </a:r>
            <a:endParaRPr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Implement user interface</a:t>
            </a:r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66970-D97C-AB42-948A-31D024EB2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057500" y="380598"/>
            <a:ext cx="48018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Dataset</a:t>
            </a:r>
            <a:endParaRPr sz="260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590708" y="2296174"/>
            <a:ext cx="215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4374 images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Training: 3499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Validation: 872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92" y="1594045"/>
            <a:ext cx="5867300" cy="245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BE117-E125-AA40-9B8B-4E1A3FF23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404300" y="3230900"/>
            <a:ext cx="77373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One_hot Encoding</a:t>
            </a:r>
            <a:endParaRPr sz="240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one_hot_train = pd.get_dummies(labels_train, columns = [</a:t>
            </a:r>
            <a:r>
              <a:rPr lang="en" sz="1300" dirty="0">
                <a:solidFill>
                  <a:srgbClr val="F50057"/>
                </a:solidFill>
                <a:latin typeface="Roboto"/>
                <a:ea typeface="Roboto"/>
                <a:cs typeface="Roboto"/>
                <a:sym typeface="Roboto"/>
              </a:rPr>
              <a:t>'Category'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one_hot_test = pd.get_dummies(labels_test, columns = [</a:t>
            </a:r>
            <a:r>
              <a:rPr lang="en" sz="1300" dirty="0">
                <a:solidFill>
                  <a:srgbClr val="F50057"/>
                </a:solidFill>
                <a:latin typeface="Roboto"/>
                <a:ea typeface="Roboto"/>
                <a:cs typeface="Roboto"/>
                <a:sym typeface="Roboto"/>
              </a:rPr>
              <a:t>'Category'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1" y="502120"/>
            <a:ext cx="2066544" cy="2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25" y="502120"/>
            <a:ext cx="5699754" cy="24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F1B42-F313-7C4F-AD7D-A93C1A58A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2585208" y="379039"/>
            <a:ext cx="29460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 the data</a:t>
            </a:r>
            <a:endParaRPr sz="244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1" y="1751306"/>
            <a:ext cx="4000122" cy="23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Original size: 424*424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After resized: 224*224</a:t>
            </a:r>
            <a:endParaRPr sz="1500" dirty="0">
              <a:solidFill>
                <a:schemeClr val="dk1"/>
              </a:solidFill>
            </a:endParaRPr>
          </a:p>
          <a:p>
            <a:pPr indent="-323850">
              <a:buClr>
                <a:schemeClr val="dk1"/>
              </a:buClr>
              <a:buSzPts val="1500"/>
            </a:pPr>
            <a:r>
              <a:rPr lang="en-CA" sz="1400" dirty="0">
                <a:solidFill>
                  <a:schemeClr val="dk1"/>
                </a:solidFill>
                <a:latin typeface="Average"/>
                <a:sym typeface="Arial"/>
              </a:rPr>
              <a:t>img = tf.image.resize_with_crop_or_pad(img, </a:t>
            </a:r>
            <a:r>
              <a:rPr lang="en-CA" sz="1100" dirty="0">
                <a:solidFill>
                  <a:schemeClr val="dk1"/>
                </a:solidFill>
                <a:latin typeface="Average"/>
                <a:sym typeface="Arial"/>
              </a:rPr>
              <a:t>SIZE[</a:t>
            </a:r>
            <a:r>
              <a:rPr lang="en-CA" sz="2400" dirty="0">
                <a:solidFill>
                  <a:schemeClr val="accent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0</a:t>
            </a:r>
            <a:r>
              <a:rPr lang="en-CA" sz="1100" dirty="0">
                <a:solidFill>
                  <a:schemeClr val="dk1"/>
                </a:solidFill>
                <a:latin typeface="Average"/>
              </a:rPr>
              <a:t>], SIZE[</a:t>
            </a:r>
            <a:r>
              <a:rPr lang="en-CA" sz="2400" dirty="0">
                <a:solidFill>
                  <a:schemeClr val="accent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-CA" sz="1100" dirty="0">
                <a:solidFill>
                  <a:schemeClr val="dk1"/>
                </a:solidFill>
                <a:latin typeface="Average"/>
              </a:rPr>
              <a:t>])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F978B-F65A-E446-B355-288AB4493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picture containing dark, outdoor object, night, night sky&#10;&#10;Description automatically generated">
            <a:extLst>
              <a:ext uri="{FF2B5EF4-FFF2-40B4-BE49-F238E27FC236}">
                <a16:creationId xmlns:a16="http://schemas.microsoft.com/office/drawing/2014/main" id="{308CE836-574D-C447-86D2-71CEB1D4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35" y="2175154"/>
            <a:ext cx="1215673" cy="1215673"/>
          </a:xfrm>
          <a:prstGeom prst="rect">
            <a:avLst/>
          </a:prstGeom>
        </p:spPr>
      </p:pic>
      <p:pic>
        <p:nvPicPr>
          <p:cNvPr id="8" name="Picture 7" descr="A bright light in the dark sky&#10;&#10;Description automatically generated with low confidence">
            <a:extLst>
              <a:ext uri="{FF2B5EF4-FFF2-40B4-BE49-F238E27FC236}">
                <a16:creationId xmlns:a16="http://schemas.microsoft.com/office/drawing/2014/main" id="{5FD8C2E9-82FD-9041-8AE2-AFD1D68B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08" y="1464772"/>
            <a:ext cx="2661851" cy="2636438"/>
          </a:xfrm>
          <a:prstGeom prst="rect">
            <a:avLst/>
          </a:prstGeom>
        </p:spPr>
      </p:pic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FDA544F9-1E6E-7345-AEB4-492537622912}"/>
              </a:ext>
            </a:extLst>
          </p:cNvPr>
          <p:cNvSpPr/>
          <p:nvPr/>
        </p:nvSpPr>
        <p:spPr>
          <a:xfrm>
            <a:off x="6778144" y="2585170"/>
            <a:ext cx="694906" cy="395639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4822650" y="1846921"/>
            <a:ext cx="4293000" cy="50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" sz="4400" dirty="0">
                <a:solidFill>
                  <a:schemeClr val="tx2"/>
                </a:solidFill>
              </a:rPr>
              <a:t>To solve the data imbalance problem, rotate image randomly to generate new images.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endParaRPr lang="en-CA" sz="900" dirty="0">
              <a:solidFill>
                <a:schemeClr val="dk1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794300" y="511825"/>
            <a:ext cx="434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data augmentation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25" y="146425"/>
            <a:ext cx="2461425" cy="23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25" y="2628500"/>
            <a:ext cx="2461425" cy="23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4794300" y="2257000"/>
            <a:ext cx="4037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def</a:t>
            </a:r>
            <a:r>
              <a:rPr lang="en" sz="1000" dirty="0">
                <a:solidFill>
                  <a:srgbClr val="0B5AB2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rotate_image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img_path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angle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plt.imread(img_path)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imutils.rotate(img, angle)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tf.image.resize_with_crop_or_pad(img, SIZE[0], SIZE[1])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img/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255</a:t>
            </a:r>
            <a:endParaRPr sz="1000" dirty="0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1000" dirty="0">
                <a:solidFill>
                  <a:srgbClr val="F50057"/>
                </a:solidFill>
                <a:latin typeface="Average"/>
                <a:ea typeface="Average"/>
                <a:cs typeface="Average"/>
                <a:sym typeface="Average"/>
              </a:rPr>
              <a:t>return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img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def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rotate_images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labels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data = labels.values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img_ids = data[:,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].astype(</a:t>
            </a:r>
            <a:r>
              <a:rPr lang="en" sz="1000" dirty="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int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).astype(</a:t>
            </a:r>
            <a:r>
              <a:rPr lang="en" sz="1000" dirty="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str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for i in tqdm(img_ids):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angle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90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*random.randint(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)+random.randint(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-20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img = rotate_image(</a:t>
            </a:r>
            <a:r>
              <a:rPr lang="en" sz="1000" dirty="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'/content/input/training/'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+i+</a:t>
            </a:r>
            <a:r>
              <a:rPr lang="en" sz="1000" dirty="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'.jpg'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angle)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train_imgs.append(img)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images = train_imgs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rgbClr val="F50057"/>
                </a:solidFill>
                <a:latin typeface="Average"/>
                <a:ea typeface="Average"/>
                <a:cs typeface="Average"/>
                <a:sym typeface="Average"/>
              </a:rPr>
              <a:t> return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images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1B9DE-70D4-F546-9D5A-BCC5E8E2E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0BC71-EA03-5544-B537-5935B80C693E}"/>
              </a:ext>
            </a:extLst>
          </p:cNvPr>
          <p:cNvSpPr txBox="1"/>
          <p:nvPr/>
        </p:nvSpPr>
        <p:spPr>
          <a:xfrm>
            <a:off x="1293734" y="1661670"/>
            <a:ext cx="67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Ring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A4995-BB44-4A45-ADFB-671383940214}"/>
              </a:ext>
            </a:extLst>
          </p:cNvPr>
          <p:cNvSpPr txBox="1"/>
          <p:nvPr/>
        </p:nvSpPr>
        <p:spPr>
          <a:xfrm>
            <a:off x="1969826" y="1693032"/>
            <a:ext cx="947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Irregular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43F36-AE02-1243-8761-707CE50F7A79}"/>
              </a:ext>
            </a:extLst>
          </p:cNvPr>
          <p:cNvSpPr txBox="1"/>
          <p:nvPr/>
        </p:nvSpPr>
        <p:spPr>
          <a:xfrm>
            <a:off x="2443598" y="1392352"/>
            <a:ext cx="70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Other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7BA0E-F74E-DA49-9031-F64ECBBA56F3}"/>
              </a:ext>
            </a:extLst>
          </p:cNvPr>
          <p:cNvSpPr txBox="1"/>
          <p:nvPr/>
        </p:nvSpPr>
        <p:spPr>
          <a:xfrm>
            <a:off x="1753751" y="788923"/>
            <a:ext cx="849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Merger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F324D-6721-2F41-9769-5722C9EEE974}"/>
              </a:ext>
            </a:extLst>
          </p:cNvPr>
          <p:cNvSpPr txBox="1"/>
          <p:nvPr/>
        </p:nvSpPr>
        <p:spPr>
          <a:xfrm>
            <a:off x="1220351" y="3370442"/>
            <a:ext cx="849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Merger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C6526-15BA-584C-B5DE-DB16619997FC}"/>
              </a:ext>
            </a:extLst>
          </p:cNvPr>
          <p:cNvSpPr txBox="1"/>
          <p:nvPr/>
        </p:nvSpPr>
        <p:spPr>
          <a:xfrm>
            <a:off x="2178294" y="3163420"/>
            <a:ext cx="67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Ring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991BC-A0D8-4B4A-A30B-163F90416A1D}"/>
              </a:ext>
            </a:extLst>
          </p:cNvPr>
          <p:cNvSpPr txBox="1"/>
          <p:nvPr/>
        </p:nvSpPr>
        <p:spPr>
          <a:xfrm>
            <a:off x="1481878" y="4092967"/>
            <a:ext cx="947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Irregular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2F8A6-AC61-5D44-A7AE-352EAED73E00}"/>
              </a:ext>
            </a:extLst>
          </p:cNvPr>
          <p:cNvSpPr txBox="1"/>
          <p:nvPr/>
        </p:nvSpPr>
        <p:spPr>
          <a:xfrm>
            <a:off x="2338867" y="3962162"/>
            <a:ext cx="70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Other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Oswald"/>
                <a:ea typeface="Oswald"/>
                <a:cs typeface="Oswald"/>
                <a:sym typeface="Oswald"/>
              </a:rPr>
              <a:t>Build CNN Model</a:t>
            </a:r>
            <a:endParaRPr sz="24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699650" y="1672725"/>
            <a:ext cx="4016400" cy="29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KerasTuner is used for hyperparameter search.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Conv2D filters: min_value=32, max_value=256, step=32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Kernel: 3</a:t>
            </a:r>
            <a:r>
              <a:rPr lang="zh-CN" altLang="en-US" sz="1300" dirty="0">
                <a:solidFill>
                  <a:schemeClr val="dk1"/>
                </a:solidFill>
              </a:rPr>
              <a:t>*</a:t>
            </a:r>
            <a:r>
              <a:rPr lang="en-US" altLang="zh-CN" sz="1300" dirty="0">
                <a:solidFill>
                  <a:schemeClr val="dk1"/>
                </a:solidFill>
              </a:rPr>
              <a:t>3</a:t>
            </a:r>
            <a:r>
              <a:rPr lang="en" sz="1300" dirty="0">
                <a:solidFill>
                  <a:schemeClr val="dk1"/>
                </a:solidFill>
              </a:rPr>
              <a:t> or 5</a:t>
            </a:r>
            <a:r>
              <a:rPr lang="zh-CN" altLang="en-US" sz="1300" dirty="0">
                <a:solidFill>
                  <a:schemeClr val="dk1"/>
                </a:solidFill>
              </a:rPr>
              <a:t>*</a:t>
            </a:r>
            <a:r>
              <a:rPr lang="en-US" altLang="zh-CN" sz="1300" dirty="0">
                <a:solidFill>
                  <a:schemeClr val="dk1"/>
                </a:solidFill>
              </a:rPr>
              <a:t>5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Number of conv layers: 2-5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Number of dense layers: 2-3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2BAE9-B27D-DA4D-9BBD-0D9F3320F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20094C-F00B-6140-898C-B9E9202F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" y="0"/>
            <a:ext cx="4563222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854</Words>
  <Application>Microsoft Macintosh PowerPoint</Application>
  <PresentationFormat>On-screen Show (16:9)</PresentationFormat>
  <Paragraphs>109</Paragraphs>
  <Slides>15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Slab</vt:lpstr>
      <vt:lpstr>Arial</vt:lpstr>
      <vt:lpstr>Roboto</vt:lpstr>
      <vt:lpstr>Oswald</vt:lpstr>
      <vt:lpstr>Angsana New</vt:lpstr>
      <vt:lpstr>Average</vt:lpstr>
      <vt:lpstr>Marina</vt:lpstr>
      <vt:lpstr>Galaxy Morphology Classification Using Convolutional Neural Networks</vt:lpstr>
      <vt:lpstr>Overview</vt:lpstr>
      <vt:lpstr>Convolutional Neural Network</vt:lpstr>
      <vt:lpstr>Technologies</vt:lpstr>
      <vt:lpstr>Dataset</vt:lpstr>
      <vt:lpstr>One_hot Encoding  one_hot_train = pd.get_dummies(labels_train, columns = ['Category']) one_hot_test = pd.get_dummies(labels_test, columns = ['Category'])</vt:lpstr>
      <vt:lpstr>Preprocess the data</vt:lpstr>
      <vt:lpstr>PowerPoint Presentation</vt:lpstr>
      <vt:lpstr>Build CNN Model</vt:lpstr>
      <vt:lpstr>Train the model  Randomly shift, rotate or flip the images during training  Validation precision reaches 84.97% </vt:lpstr>
      <vt:lpstr>PowerPoint Presentation</vt:lpstr>
      <vt:lpstr>User Interface</vt:lpstr>
      <vt:lpstr>PowerPoint Presentation</vt:lpstr>
      <vt:lpstr>PowerPoint Presentation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to Astronomy</dc:title>
  <dc:creator>Wynne Wu</dc:creator>
  <cp:lastModifiedBy>Chen Qiao</cp:lastModifiedBy>
  <cp:revision>51</cp:revision>
  <dcterms:modified xsi:type="dcterms:W3CDTF">2022-04-22T01:40:17Z</dcterms:modified>
</cp:coreProperties>
</file>